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2.pn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9AF7-AA7A-3794-2FF8-DE5540D34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B036A-FDAF-DBE5-31FD-CEE04FA33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8634D-8A3F-60CD-659C-D0D65D2C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7F90B-68B4-B58D-F3A5-0A7D0D54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B44AA-FE88-6710-1660-56E259A04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3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A7C7-8C89-0080-F6BF-CFC54DC0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73062-A20E-3E76-59FB-C8645F4B5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1AC76-7F2F-7CA1-21E5-96AE14FE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B9F5A-8D5B-85CA-BDE3-901D1EC48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4568D-B8F3-27BE-ECDD-DAA08D0DB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2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4F2C-0002-51B1-1E61-2C04873D4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FBB5A-05EF-BB49-6421-F3F273E47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8A989-99EB-EB3F-3843-43778665D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109F2-9AAE-4ABC-15B2-6A448A4F3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E043-BC77-58FE-C915-E81A74BB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F5F49-4AF5-6306-C8BB-9C78BE1AA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447AA-F4C9-A799-178F-69A4F383B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30219-DAA7-4220-CC16-760A3430B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1F116-E2E1-7BCF-023F-9714D36FE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4F690-08E6-7895-740C-92B2D279E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C4B2F-07ED-34AE-65F8-33ADE9C13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939D-D45D-7195-94D4-04C2F98B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58C2F-7052-117B-5288-EE6A6CB35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42AC1C-5A5C-CE62-2EB8-69ACB1E43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F864A-2602-1FB0-D921-7AA2E62C4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922E4D-A849-48CC-B224-81D6E4E91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23F5AB-A54E-065F-C1B9-62C7FC9B4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B363AC-712D-FAB5-EC85-C1D7B8C81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72CC72-EFC3-D61A-20ED-BB243EF46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66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08AF1-03F2-F920-F381-A7FFF7AA2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867304-8A4B-5559-32FB-46B646E74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2DB1FE-58FD-5437-6FB5-5D63B2E2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DBF37-830D-6402-CE49-7A88BE9F1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23B95-0C6B-8EF9-B04F-64BD86238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554F17-8C2F-B29E-5F93-CD7E68010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6FE1F-4BA6-1E88-C53C-865F8A221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3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2524A-6413-F936-0E6B-A25C246A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A26A9-A57D-683B-8117-564798A46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4010A-6389-A287-843F-B503E0BC6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45A4E-FBC3-F5EB-3EDC-143567E9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33A8E-62B3-50EA-10C6-D2159F09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542FCD-E033-C0E3-248D-B6DCDF1F4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9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5C853-4442-C7A6-2B33-6EF74C288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4EEDE9-A5E9-A344-0ED7-E5FF164FEE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589E1-4944-61E2-A801-C7A966FF1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F8C0B-FDF2-AF47-64EB-7935D5A8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924BF-3D77-7443-026C-2E4A6D52D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312C8-5DF9-9F8B-8C42-821D3302F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5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E1941-2DD9-A0D2-A18C-FD932B676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A94B0-3D14-35E1-3590-7E5817723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A031C-18C2-C382-FB7F-6C0311443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E4821-3CD9-68C0-8FB8-9F61DB7D7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66FDE-8E5A-FBF9-7057-04B3AC19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48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66E8B3-3618-E85D-839C-BA802A8601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BB9DA-47BA-6BED-D272-6859CDCB8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1A938-C456-45E5-8ACA-83330B35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97D25-F7DD-547A-E1B6-DC0F9CB7B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F5236-BA01-56A8-A687-8148D108F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F91F9C-F101-1CB1-8676-A8AADCDBE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BADEF-D510-137B-CAC0-2D1C33192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34FC8-1898-9356-F906-C6F791406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71055B-BB18-4FCD-968F-B667A695AB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5B289-F42A-F488-6F5A-B17655E27E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D3B90-8011-39A1-48D8-623CC532E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3331C-2550-41F0-863E-631DF91F78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3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F6AA2-5DEB-60A5-CEC8-6925591EEF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Neural Networks &amp; Machine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BEDEE-22F1-6FC8-1D9B-1457F3ACAE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Almaz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Turginbekov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MSc in Computer Science and Engineering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School of Science and Technology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Niigata University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 East-Kazakhstan Technical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145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59063-75C7-5C2D-1183-45693B1F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Core Objective of Machine Learning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A3DA8-C1D1-51B0-98E8-2DBAD31F1F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b="1" dirty="0"/>
                  <a:t>Concept:</a:t>
                </a:r>
                <a:r>
                  <a:rPr lang="en-US" dirty="0"/>
                  <a:t> Machine Learning at its core is an optimization problem.</a:t>
                </a:r>
              </a:p>
              <a:p>
                <a:pPr lvl="0"/>
                <a:r>
                  <a:rPr lang="en-US" b="1" dirty="0"/>
                  <a:t>Goal:</a:t>
                </a:r>
                <a:r>
                  <a:rPr lang="en-US" dirty="0"/>
                  <a:t> Find a mathematical function that maps given inputs (</a:t>
                </a:r>
                <a14:m>
                  <m:oMath xmlns:m="http://schemas.openxmlformats.org/officeDocument/2006/math">
                    <m:r>
                      <a:rPr lang="en-US" i="1"/>
                      <m:t>𝑋</m:t>
                    </m:r>
                  </m:oMath>
                </a14:m>
                <a:r>
                  <a:rPr lang="en-US" dirty="0"/>
                  <a:t>) to the correct outputs (</a:t>
                </a:r>
                <a14:m>
                  <m:oMath xmlns:m="http://schemas.openxmlformats.org/officeDocument/2006/math">
                    <m:r>
                      <a:rPr lang="en-US" i="1"/>
                      <m:t>𝑦</m:t>
                    </m:r>
                  </m:oMath>
                </a14:m>
                <a:r>
                  <a:rPr lang="en-US" dirty="0"/>
                  <a:t>) with the lowest possible error.</a:t>
                </a:r>
              </a:p>
              <a:p>
                <a:pPr lvl="0"/>
                <a:r>
                  <a:rPr lang="en-US" b="1" dirty="0"/>
                  <a:t>The Approach:</a:t>
                </a:r>
                <a:r>
                  <a:rPr lang="en-US" dirty="0"/>
                  <a:t> We do not guess the perfect function instantly. We start with a random guess and mathematically adjust it step-by-step until it fits the data.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7A3DA8-C1D1-51B0-98E8-2DBAD31F1F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94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99BB2-E952-CB6A-D6F1-F757A37AE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Regression - The Foundation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2EC60-19EC-4DFA-2753-C5D50213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16880" cy="435133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Definition:</a:t>
            </a:r>
            <a:r>
              <a:rPr lang="en-US" dirty="0"/>
              <a:t> A linear approach to modeling the relationship between a dependent variable and one or more independent variables.</a:t>
            </a:r>
          </a:p>
          <a:p>
            <a:pPr lvl="0"/>
            <a:r>
              <a:rPr lang="en-US" b="1" dirty="0"/>
              <a:t>Visual Representation:</a:t>
            </a:r>
            <a:r>
              <a:rPr lang="en-US" dirty="0"/>
              <a:t> Drawing a single, straight line through a scatter plot of data points that best captures the overall trend.</a:t>
            </a:r>
          </a:p>
          <a:p>
            <a:pPr lvl="0"/>
            <a:r>
              <a:rPr lang="en-US" b="1" dirty="0"/>
              <a:t>Use Cases:</a:t>
            </a:r>
            <a:r>
              <a:rPr lang="en-US" dirty="0"/>
              <a:t> Predicting continuous numerical values (e.g., house prices, temperature forecasts, engine wear levels).</a:t>
            </a:r>
          </a:p>
          <a:p>
            <a:endParaRPr lang="en-US" dirty="0"/>
          </a:p>
        </p:txBody>
      </p:sp>
      <p:pic>
        <p:nvPicPr>
          <p:cNvPr id="4" name="Picture 3" descr="Understanding Linear Regression - Cloudera Community - 281391">
            <a:extLst>
              <a:ext uri="{FF2B5EF4-FFF2-40B4-BE49-F238E27FC236}">
                <a16:creationId xmlns:a16="http://schemas.microsoft.com/office/drawing/2014/main" id="{17527261-8A81-F978-1A2C-8EB63637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289" y="2285999"/>
            <a:ext cx="5422830" cy="358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B353-A376-A0EC-FF31-71A9EDD35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Fundamental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6CB450-2D10-81FA-11C3-1CF4421727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b="1" dirty="0"/>
                  <a:t>Equation: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𝑦</m:t>
                        </m:r>
                      </m:e>
                    </m:acc>
                    <m:r>
                      <a:rPr lang="en-US"/>
                      <m:t>=</m:t>
                    </m:r>
                    <m:r>
                      <a:rPr lang="en-US" i="1"/>
                      <m:t>𝑤𝑥</m:t>
                    </m:r>
                    <m:r>
                      <a:rPr lang="en-US"/>
                      <m:t>+</m:t>
                    </m:r>
                    <m:r>
                      <a:rPr lang="en-US" i="1"/>
                      <m:t>𝑏</m:t>
                    </m:r>
                  </m:oMath>
                </a14:m>
                <a:endParaRPr lang="en-US" dirty="0"/>
              </a:p>
              <a:p>
                <a:pPr lvl="0"/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𝑦</m:t>
                        </m:r>
                      </m:e>
                    </m:acc>
                  </m:oMath>
                </a14:m>
                <a:r>
                  <a:rPr lang="en-US" b="1" dirty="0"/>
                  <a:t>(y-hat):</a:t>
                </a:r>
                <a:r>
                  <a:rPr lang="en-US" dirty="0"/>
                  <a:t> The predicted output.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US" i="1"/>
                      <m:t>𝑥</m:t>
                    </m:r>
                  </m:oMath>
                </a14:m>
                <a:r>
                  <a:rPr lang="en-US" b="1" dirty="0"/>
                  <a:t>:</a:t>
                </a:r>
                <a:r>
                  <a:rPr lang="en-US" dirty="0"/>
                  <a:t> The input feature (data).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US" i="1"/>
                      <m:t>𝑤</m:t>
                    </m:r>
                  </m:oMath>
                </a14:m>
                <a:r>
                  <a:rPr lang="en-US" b="1" dirty="0"/>
                  <a:t>(Weight):</a:t>
                </a:r>
                <a:r>
                  <a:rPr lang="en-US" dirty="0"/>
                  <a:t> The slope. How much impact </a:t>
                </a:r>
                <a14:m>
                  <m:oMath xmlns:m="http://schemas.openxmlformats.org/officeDocument/2006/math">
                    <m:r>
                      <a:rPr lang="en-US" i="1"/>
                      <m:t>𝑥</m:t>
                    </m:r>
                  </m:oMath>
                </a14:m>
                <a:r>
                  <a:rPr lang="en-US" dirty="0"/>
                  <a:t>has on </a:t>
                </a:r>
                <a14:m>
                  <m:oMath xmlns:m="http://schemas.openxmlformats.org/officeDocument/2006/math">
                    <m:r>
                      <a:rPr lang="en-US" i="1"/>
                      <m:t>𝑦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US" i="1"/>
                      <m:t>𝑏</m:t>
                    </m:r>
                  </m:oMath>
                </a14:m>
                <a:r>
                  <a:rPr lang="en-US" b="1" dirty="0"/>
                  <a:t>(Bias):</a:t>
                </a:r>
                <a:r>
                  <a:rPr lang="en-US" dirty="0"/>
                  <a:t> The intercept. The baseline prediction when </a:t>
                </a:r>
                <a14:m>
                  <m:oMath xmlns:m="http://schemas.openxmlformats.org/officeDocument/2006/math">
                    <m:r>
                      <a:rPr lang="en-US" i="1"/>
                      <m:t>𝑥</m:t>
                    </m:r>
                  </m:oMath>
                </a14:m>
                <a:r>
                  <a:rPr lang="en-US" dirty="0"/>
                  <a:t>is zero.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6CB450-2D10-81FA-11C3-1CF4421727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0881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DB4E985-3B7B-F690-A1FE-C637F13E4B5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Understanding Weights (</a:t>
                </a:r>
                <a14:m>
                  <m:oMath xmlns:m="http://schemas.openxmlformats.org/officeDocument/2006/math">
                    <m:r>
                      <a:rPr lang="en-US" b="0" i="1"/>
                      <m:t>𝑤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DB4E985-3B7B-F690-A1FE-C637F13E4B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B0C7EF-B776-3153-DAE1-D32CE687AB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b="1" dirty="0"/>
                  <a:t>Role:</a:t>
                </a:r>
                <a:r>
                  <a:rPr lang="en-US" dirty="0"/>
                  <a:t> Controls the angle (steepness) of the regression line.</a:t>
                </a:r>
              </a:p>
              <a:p>
                <a:pPr lvl="0"/>
                <a:r>
                  <a:rPr lang="en-US" b="1" dirty="0"/>
                  <a:t>Significance in ML:</a:t>
                </a:r>
                <a:r>
                  <a:rPr lang="en-US" dirty="0"/>
                  <a:t> Indicates feature importance. A larger weight means the input feature heavily influences the final prediction.</a:t>
                </a:r>
              </a:p>
              <a:p>
                <a:pPr lvl="0"/>
                <a:r>
                  <a:rPr lang="en-US" b="1" dirty="0"/>
                  <a:t>Multiple Features:</a:t>
                </a:r>
                <a:r>
                  <a:rPr lang="en-US" dirty="0"/>
                  <a:t> In real-world data, we have many weights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𝑤</m:t>
                        </m:r>
                      </m:e>
                      <m:sub>
                        <m:r>
                          <a:rPr lang="en-US"/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𝑥</m:t>
                        </m:r>
                      </m:e>
                      <m:sub>
                        <m:r>
                          <a:rPr lang="en-US"/>
                          <m:t>1</m:t>
                        </m:r>
                      </m:sub>
                    </m:sSub>
                    <m:r>
                      <a:rPr lang="en-US"/>
                      <m:t>+</m:t>
                    </m:r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𝑤</m:t>
                        </m:r>
                      </m:e>
                      <m:sub>
                        <m:r>
                          <a:rPr lang="en-US"/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𝑥</m:t>
                        </m:r>
                      </m:e>
                      <m:sub>
                        <m:r>
                          <a:rPr lang="en-US"/>
                          <m:t>2</m:t>
                        </m:r>
                      </m:sub>
                    </m:sSub>
                    <m:r>
                      <a:rPr lang="en-US"/>
                      <m:t>...</m:t>
                    </m:r>
                  </m:oMath>
                </a14:m>
                <a:r>
                  <a:rPr lang="en-US" dirty="0"/>
                  <a:t>). The algorithm learns which sensors/inputs matter most by assigning them higher weights.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B0C7EF-B776-3153-DAE1-D32CE687AB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85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99B0622-4B8A-518A-2901-84A058FBEEA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Understanding Bias (</a:t>
                </a:r>
                <a14:m>
                  <m:oMath xmlns:m="http://schemas.openxmlformats.org/officeDocument/2006/math">
                    <m:r>
                      <a:rPr lang="en-US" b="0" i="1"/>
                      <m:t>𝑏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99B0622-4B8A-518A-2901-84A058FBEE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3D7378-D5B5-8233-D6E5-6DC7D33739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b="1" dirty="0"/>
                  <a:t>Role:</a:t>
                </a:r>
                <a:r>
                  <a:rPr lang="en-US" dirty="0"/>
                  <a:t> Shifts the regression line up or down along the y-axis independently of the input data.</a:t>
                </a:r>
              </a:p>
              <a:p>
                <a:pPr lvl="0"/>
                <a:r>
                  <a:rPr lang="en-US" b="1" dirty="0"/>
                  <a:t>Why is it necessary?</a:t>
                </a:r>
                <a:r>
                  <a:rPr lang="en-US" dirty="0"/>
                  <a:t> Without bias, the regression line is forced to cross through the origin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/>
                        </m:ctrlPr>
                      </m:dPr>
                      <m:e>
                        <m:r>
                          <a:rPr lang="en-US"/>
                          <m:t>0,0</m:t>
                        </m:r>
                      </m:e>
                    </m:d>
                  </m:oMath>
                </a14:m>
                <a:r>
                  <a:rPr lang="en-US" dirty="0"/>
                  <a:t>. This is rarely accurate for real-world data (e.g., a 0-bedroom house still costs money for the land).</a:t>
                </a:r>
              </a:p>
              <a:p>
                <a:pPr lvl="0"/>
                <a:r>
                  <a:rPr lang="en-US" b="1" dirty="0"/>
                  <a:t>Function:</a:t>
                </a:r>
                <a:r>
                  <a:rPr lang="en-US" dirty="0"/>
                  <a:t> It acts as the baseline prediction before any features (</a:t>
                </a:r>
                <a14:m>
                  <m:oMath xmlns:m="http://schemas.openxmlformats.org/officeDocument/2006/math">
                    <m:r>
                      <a:rPr lang="en-US" i="1"/>
                      <m:t>𝑥</m:t>
                    </m:r>
                  </m:oMath>
                </a14:m>
                <a:r>
                  <a:rPr lang="en-US" dirty="0"/>
                  <a:t>) are considered.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3D7378-D5B5-8233-D6E5-6DC7D33739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 r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2490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6EC0F-B47F-EF4E-4D4F-B25A03A72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Concept of Error (Residuals)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923DA8-E3A7-3EDC-AE12-707ED97118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rmAutofit lnSpcReduction="10000"/>
              </a:bodyPr>
              <a:lstStyle/>
              <a:p>
                <a:pPr lvl="0"/>
                <a:r>
                  <a:rPr lang="en-US" b="1" dirty="0"/>
                  <a:t>The Reality:</a:t>
                </a:r>
                <a:r>
                  <a:rPr lang="en-US" dirty="0"/>
                  <a:t> No straight line will perfectly touch every single data point in the real world.</a:t>
                </a:r>
              </a:p>
              <a:p>
                <a:pPr lvl="0"/>
                <a:r>
                  <a:rPr lang="en-US" b="1" dirty="0"/>
                  <a:t>Residual:</a:t>
                </a:r>
                <a:r>
                  <a:rPr lang="en-US" dirty="0"/>
                  <a:t> The vertical distance between the actual data point (</a:t>
                </a:r>
                <a14:m>
                  <m:oMath xmlns:m="http://schemas.openxmlformats.org/officeDocument/2006/math">
                    <m:r>
                      <a:rPr lang="en-US" i="1"/>
                      <m:t>𝑦</m:t>
                    </m:r>
                  </m:oMath>
                </a14:m>
                <a:r>
                  <a:rPr lang="en-US" dirty="0"/>
                  <a:t>) and our predicted line (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𝑦</m:t>
                        </m:r>
                      </m:e>
                    </m:acc>
                  </m:oMath>
                </a14:m>
                <a:r>
                  <a:rPr lang="en-US" dirty="0"/>
                  <a:t>).</a:t>
                </a:r>
              </a:p>
              <a:p>
                <a:pPr lvl="0"/>
                <a:r>
                  <a:rPr lang="en-US" b="1" dirty="0"/>
                  <a:t>Formula: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𝐸𝑟𝑟𝑜𝑟</m:t>
                    </m:r>
                    <m:r>
                      <a:rPr lang="en-US"/>
                      <m:t>=</m:t>
                    </m:r>
                    <m:r>
                      <a:rPr lang="en-US" i="1"/>
                      <m:t>𝑦</m:t>
                    </m:r>
                    <m:r>
                      <a:rPr lang="en-US"/>
                      <m:t>−</m:t>
                    </m:r>
                    <m:acc>
                      <m:accPr>
                        <m:chr m:val="ˆ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𝑦</m:t>
                        </m:r>
                      </m:e>
                    </m:acc>
                  </m:oMath>
                </a14:m>
                <a:endParaRPr lang="en-US" dirty="0"/>
              </a:p>
              <a:p>
                <a:pPr lvl="0"/>
                <a:r>
                  <a:rPr lang="en-US" b="1" dirty="0"/>
                  <a:t>Goal:</a:t>
                </a:r>
                <a:r>
                  <a:rPr lang="en-US" dirty="0"/>
                  <a:t> The optimal regression line is the one where the total sum of all these distances is as small as possible.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923DA8-E3A7-3EDC-AE12-707ED97118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2"/>
                <a:stretch>
                  <a:fillRect l="-2088" t="-3081" r="-2552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Error vs Residual · Jaekeun Lee's Space">
            <a:extLst>
              <a:ext uri="{FF2B5EF4-FFF2-40B4-BE49-F238E27FC236}">
                <a16:creationId xmlns:a16="http://schemas.microsoft.com/office/drawing/2014/main" id="{86C17085-003F-C67E-E107-EA9AC9044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469" y="1825625"/>
            <a:ext cx="4424059" cy="360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49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4FFC-816D-BC17-26F4-B5093505C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Simple Error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336113-8530-AD40-C64C-21EFFD2F4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:r>
                  <a:rPr lang="en-US" b="1" dirty="0"/>
                  <a:t>The Issue:</a:t>
                </a:r>
                <a:r>
                  <a:rPr lang="en-US" dirty="0"/>
                  <a:t> If we simply sum the errors, positive and negative errors cancel each other out.</a:t>
                </a:r>
              </a:p>
              <a:p>
                <a:pPr lvl="1"/>
                <a:r>
                  <a:rPr lang="en-US" i="1" dirty="0"/>
                  <a:t>Point A:</a:t>
                </a:r>
                <a:r>
                  <a:rPr lang="en-US" dirty="0"/>
                  <a:t> error is </a:t>
                </a:r>
                <a14:m>
                  <m:oMath xmlns:m="http://schemas.openxmlformats.org/officeDocument/2006/math">
                    <m:r>
                      <a:rPr lang="en-US"/>
                      <m:t>+5</m:t>
                    </m:r>
                  </m:oMath>
                </a14:m>
                <a:endParaRPr lang="en-US" dirty="0"/>
              </a:p>
              <a:p>
                <a:pPr lvl="1"/>
                <a:r>
                  <a:rPr lang="en-US" i="1" dirty="0"/>
                  <a:t>Point B:</a:t>
                </a:r>
                <a:r>
                  <a:rPr lang="en-US" dirty="0"/>
                  <a:t> error is </a:t>
                </a:r>
                <a14:m>
                  <m:oMath xmlns:m="http://schemas.openxmlformats.org/officeDocument/2006/math">
                    <m:r>
                      <a:rPr lang="en-US"/>
                      <m:t>−5</m:t>
                    </m:r>
                  </m:oMath>
                </a14:m>
                <a:endParaRPr lang="en-US" dirty="0"/>
              </a:p>
              <a:p>
                <a:pPr lvl="1"/>
                <a:r>
                  <a:rPr lang="en-US" i="1" dirty="0"/>
                  <a:t>Total Error: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/>
                      <m:t>0</m:t>
                    </m:r>
                  </m:oMath>
                </a14:m>
                <a:r>
                  <a:rPr lang="en-US" dirty="0"/>
                  <a:t>(The model thinks it is perfect, but it is actually terrible).</a:t>
                </a:r>
              </a:p>
              <a:p>
                <a:pPr lvl="0"/>
                <a:r>
                  <a:rPr lang="en-US" b="1" dirty="0"/>
                  <a:t>The Solution:</a:t>
                </a:r>
                <a:r>
                  <a:rPr lang="en-US" dirty="0"/>
                  <a:t> We must remove negative signs. We do this by squaring the errors.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336113-8530-AD40-C64C-21EFFD2F4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3855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8652-94B1-941D-76FB-60B243975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Squared Error (MSE)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6318D-5785-6D48-B4D8-F1ACC754B8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526024" cy="4351338"/>
              </a:xfrm>
            </p:spPr>
            <p:txBody>
              <a:bodyPr>
                <a:normAutofit lnSpcReduction="10000"/>
              </a:bodyPr>
              <a:lstStyle/>
              <a:p>
                <a:pPr lvl="0"/>
                <a:r>
                  <a:rPr lang="en-US" b="1" dirty="0"/>
                  <a:t>Definition:</a:t>
                </a:r>
                <a:r>
                  <a:rPr lang="en-US" dirty="0"/>
                  <a:t> The official Cost Function for Linear Regression. It measures the average of the squares of the errors.</a:t>
                </a:r>
              </a:p>
              <a:p>
                <a:pPr lvl="0"/>
                <a:r>
                  <a:rPr lang="en-US" b="1" dirty="0"/>
                  <a:t>Equation: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/>
                      <m:t>𝑀𝑆𝐸</m:t>
                    </m:r>
                    <m:r>
                      <a:rPr lang="en-US"/>
                      <m:t>=</m:t>
                    </m:r>
                    <m:f>
                      <m:fPr>
                        <m:ctrlPr>
                          <a:rPr lang="en-US"/>
                        </m:ctrlPr>
                      </m:fPr>
                      <m:num>
                        <m:r>
                          <a:rPr lang="en-US"/>
                          <m:t>1</m:t>
                        </m:r>
                      </m:num>
                      <m:den>
                        <m:r>
                          <a:rPr lang="en-US" i="1"/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en-US" i="1"/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/>
                                    </m:ctrlPr>
                                  </m:sSubPr>
                                  <m:e>
                                    <m:r>
                                      <a:rPr lang="en-US" i="1"/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i="1"/>
                                      <m:t>𝑖</m:t>
                                    </m:r>
                                  </m:sub>
                                </m:sSub>
                                <m:r>
                                  <a:rPr lang="en-US"/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/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ˆ"/>
                                        <m:ctrlPr>
                                          <a:rPr lang="en-US" i="1"/>
                                        </m:ctrlPr>
                                      </m:accPr>
                                      <m:e>
                                        <m:r>
                                          <a:rPr lang="en-US" i="1"/>
                                          <m:t>𝑦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/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/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0"/>
                <a:r>
                  <a:rPr lang="en-US" b="1" dirty="0"/>
                  <a:t>Why Square?</a:t>
                </a:r>
                <a:endParaRPr lang="en-US" dirty="0"/>
              </a:p>
              <a:p>
                <a:pPr lvl="1"/>
                <a:r>
                  <a:rPr lang="en-US" dirty="0"/>
                  <a:t>It eliminates negative values.</a:t>
                </a:r>
              </a:p>
              <a:p>
                <a:pPr lvl="1"/>
                <a:r>
                  <a:rPr lang="en-US" dirty="0"/>
                  <a:t>It heavily penalizes large errors (an error of 10 becomes a penalty of 100). The model is forced to care about outliers.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6318D-5785-6D48-B4D8-F1ACC754B8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526024" cy="4351338"/>
              </a:xfrm>
              <a:blipFill>
                <a:blip r:embed="rId2"/>
                <a:stretch>
                  <a:fillRect l="-1987" t="-3081" r="-1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Mean Square Error (MSE) | Machine Learning Glossary | Encord | Encord">
            <a:extLst>
              <a:ext uri="{FF2B5EF4-FFF2-40B4-BE49-F238E27FC236}">
                <a16:creationId xmlns:a16="http://schemas.microsoft.com/office/drawing/2014/main" id="{223E9096-C13E-389D-3718-D65E3DA46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124" y="2176272"/>
            <a:ext cx="5764407" cy="348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64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916CE-C80B-E134-E745-4058BFA32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BCEE2-1A20-749C-2C5C-0102626B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Cost Function Landscape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769F89-9E14-F430-C1A9-2DD4F055C9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639056" cy="4351338"/>
              </a:xfrm>
            </p:spPr>
            <p:txBody>
              <a:bodyPr>
                <a:normAutofit fontScale="92500" lnSpcReduction="20000"/>
              </a:bodyPr>
              <a:lstStyle/>
              <a:p>
                <a:pPr lvl="0"/>
                <a:r>
                  <a:rPr lang="en-US" b="1" dirty="0"/>
                  <a:t>Visualization:</a:t>
                </a:r>
                <a:r>
                  <a:rPr lang="en-US" dirty="0"/>
                  <a:t> Imagine a 3D bowl or valley.</a:t>
                </a:r>
              </a:p>
              <a:p>
                <a:pPr lvl="0"/>
                <a:r>
                  <a:rPr lang="en-US" b="1" dirty="0"/>
                  <a:t>Axes:</a:t>
                </a:r>
                <a:r>
                  <a:rPr lang="en-US" dirty="0"/>
                  <a:t> The X and Y axes represent all possible values for our parameters (</a:t>
                </a:r>
                <a14:m>
                  <m:oMath xmlns:m="http://schemas.openxmlformats.org/officeDocument/2006/math">
                    <m:r>
                      <a:rPr lang="en-US" i="1"/>
                      <m:t>𝑤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/>
                      <m:t>𝑏</m:t>
                    </m:r>
                  </m:oMath>
                </a14:m>
                <a:r>
                  <a:rPr lang="en-US" dirty="0"/>
                  <a:t>). The Z-axis (height) represents the Cost (MSE).</a:t>
                </a:r>
              </a:p>
              <a:p>
                <a:pPr lvl="0"/>
                <a:r>
                  <a:rPr lang="en-US" b="1" dirty="0"/>
                  <a:t>The Goal:</a:t>
                </a:r>
                <a:r>
                  <a:rPr lang="en-US" dirty="0"/>
                  <a:t> Find the exact combination of </a:t>
                </a:r>
                <a14:m>
                  <m:oMath xmlns:m="http://schemas.openxmlformats.org/officeDocument/2006/math">
                    <m:r>
                      <a:rPr lang="en-US" i="1"/>
                      <m:t>𝑤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/>
                      <m:t>𝑏</m:t>
                    </m:r>
                  </m:oMath>
                </a14:m>
                <a:r>
                  <a:rPr lang="en-US" dirty="0"/>
                  <a:t>that puts us at the absolute bottom of the bowl. The bottom represents the minimum error.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769F89-9E14-F430-C1A9-2DD4F055C9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639056" cy="4351338"/>
              </a:xfrm>
              <a:blipFill>
                <a:blip r:embed="rId2"/>
                <a:stretch>
                  <a:fillRect l="-2102" t="-3501" r="-2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F8B8D44-12C0-E9AC-7B69-2ECFA51E3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467" y="3037349"/>
            <a:ext cx="5907405" cy="220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85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1D6E-48AA-DF0C-57A8-7C4AC97EE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Find the Bottom?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0199-11DE-1D8E-5F65-386C7BCF61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Analytical Approach (Normal Equation):</a:t>
            </a:r>
            <a:r>
              <a:rPr lang="en-US" dirty="0"/>
              <a:t> Solving for the bottom using pure algebra. Works for small datasets but computationally crashes on massive data with millions of features.</a:t>
            </a:r>
          </a:p>
          <a:p>
            <a:pPr lvl="0"/>
            <a:r>
              <a:rPr lang="en-US" b="1" dirty="0"/>
              <a:t>Algorithmic Approach (Gradient Descent):</a:t>
            </a:r>
            <a:r>
              <a:rPr lang="en-US" dirty="0"/>
              <a:t> An iterative, step-by-step optimization algorithm. Highly scalable and the foundation of all Deep Learning.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19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54E9D-78B8-2573-7706-11D1F21C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- The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AC1A6-5273-CAD7-F4BE-237A2FFAE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Analogy:</a:t>
            </a:r>
            <a:r>
              <a:rPr lang="en-US" dirty="0"/>
              <a:t> Imagine being blindfolded on a mountain and trying to reach the lowest valley.</a:t>
            </a:r>
          </a:p>
          <a:p>
            <a:pPr lvl="0"/>
            <a:r>
              <a:rPr lang="en-US" b="1" dirty="0"/>
              <a:t>The Strategy:</a:t>
            </a:r>
            <a:endParaRPr lang="en-US" dirty="0"/>
          </a:p>
          <a:p>
            <a:pPr lvl="1"/>
            <a:r>
              <a:rPr lang="en-US" dirty="0"/>
              <a:t>Feel the slope of the ground beneath your feet.</a:t>
            </a:r>
          </a:p>
          <a:p>
            <a:pPr lvl="1"/>
            <a:r>
              <a:rPr lang="en-US" dirty="0"/>
              <a:t>Take a step downhill (in the opposite direction of the upward slope).</a:t>
            </a:r>
          </a:p>
          <a:p>
            <a:pPr lvl="1"/>
            <a:r>
              <a:rPr lang="en-US" dirty="0"/>
              <a:t>Repeat until the ground is completely flat (slope = 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490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21D0-3BBA-B70E-2C64-029A462A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- The Mathematics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E7327B-7A9A-71AD-5251-501F05F82E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b="1" dirty="0"/>
                  <a:t>The "Slope":</a:t>
                </a:r>
                <a:r>
                  <a:rPr lang="en-US" dirty="0"/>
                  <a:t> In calculus, the slope of a curve at a specific point is its derivative (or gradient).</a:t>
                </a:r>
              </a:p>
              <a:p>
                <a:pPr lvl="0"/>
                <a:r>
                  <a:rPr lang="en-US" b="1" dirty="0"/>
                  <a:t>Calculation:</a:t>
                </a:r>
                <a:r>
                  <a:rPr lang="en-US" dirty="0"/>
                  <a:t> We compute the partial derivative of the Cost Function (MSE) with respect to our parameters (</a:t>
                </a:r>
                <a14:m>
                  <m:oMath xmlns:m="http://schemas.openxmlformats.org/officeDocument/2006/math">
                    <m:r>
                      <a:rPr lang="en-US" i="1"/>
                      <m:t>𝑤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/>
                      <m:t>𝑏</m:t>
                    </m:r>
                  </m:oMath>
                </a14:m>
                <a:r>
                  <a:rPr lang="en-US" dirty="0"/>
                  <a:t>).</a:t>
                </a:r>
              </a:p>
              <a:p>
                <a:pPr lvl="0"/>
                <a:r>
                  <a:rPr lang="en-US" b="1" dirty="0"/>
                  <a:t>Update Rule:</a:t>
                </a:r>
                <a:r>
                  <a:rPr lang="en-US" dirty="0"/>
                  <a:t> We subtract the gradient from our current weights to move downhill.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/>
                      <m:t>𝑤</m:t>
                    </m:r>
                    <m:r>
                      <a:rPr lang="en-US"/>
                      <m:t>=</m:t>
                    </m:r>
                    <m:r>
                      <a:rPr lang="en-US" i="1"/>
                      <m:t>𝑤</m:t>
                    </m:r>
                    <m:r>
                      <a:rPr lang="en-US"/>
                      <m:t>−</m:t>
                    </m:r>
                    <m:d>
                      <m:dPr>
                        <m:ctrlPr>
                          <a:rPr lang="en-US" i="1"/>
                        </m:ctrlPr>
                      </m:dPr>
                      <m:e>
                        <m:r>
                          <a:rPr lang="en-US" i="1"/>
                          <m:t>𝐺𝑟𝑎𝑑𝑖𝑒𝑛𝑡</m:t>
                        </m:r>
                        <m:r>
                          <a:rPr lang="en-US"/>
                          <m:t>∗</m:t>
                        </m:r>
                        <m:r>
                          <m:rPr>
                            <m:nor/>
                          </m:rPr>
                          <a:rPr lang="en-US"/>
                          <m:t>Learning Rate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E7327B-7A9A-71AD-5251-501F05F82E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544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F478339-1D4E-C918-2541-11DE6033C79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 Learning Rate (</a:t>
                </a:r>
                <a14:m>
                  <m:oMath xmlns:m="http://schemas.openxmlformats.org/officeDocument/2006/math">
                    <m:r>
                      <a:rPr lang="en-US" b="0" i="1"/>
                      <m:t>𝛼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F478339-1D4E-C918-2541-11DE6033C7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5B04A-4D26-3D3B-A2A3-156184AA9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Definition:</a:t>
            </a:r>
            <a:r>
              <a:rPr lang="en-US" dirty="0"/>
              <a:t> A hyperparameter that controls the size of the step we take downhill during Gradient Descent.</a:t>
            </a:r>
          </a:p>
          <a:p>
            <a:pPr lvl="0"/>
            <a:r>
              <a:rPr lang="en-US" b="1" dirty="0"/>
              <a:t>If too small:</a:t>
            </a:r>
            <a:r>
              <a:rPr lang="en-US" dirty="0"/>
              <a:t> The algorithm takes tiny steps. It will eventually reach the minimum, but training will take days or weeks.</a:t>
            </a:r>
          </a:p>
          <a:p>
            <a:pPr lvl="0"/>
            <a:r>
              <a:rPr lang="en-US" b="1" dirty="0"/>
              <a:t>If too large:</a:t>
            </a:r>
            <a:r>
              <a:rPr lang="en-US" dirty="0"/>
              <a:t> The algorithm takes massive steps. It will overshoot the valley, bounce across the walls, and diverge (error goes to infinity).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011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A4C20-074D-F047-0AC1-6851678F1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Epochs and Iterations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6916E-081D-B4C5-FFE5-626C89B63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Epoch:</a:t>
            </a:r>
            <a:r>
              <a:rPr lang="en-US" dirty="0"/>
              <a:t> One complete pass of the entire training dataset through the algorithm.</a:t>
            </a:r>
          </a:p>
          <a:p>
            <a:pPr lvl="0"/>
            <a:r>
              <a:rPr lang="en-US" b="1" dirty="0"/>
              <a:t>Batch:</a:t>
            </a:r>
            <a:r>
              <a:rPr lang="en-US" dirty="0"/>
              <a:t> We rarely calculate the gradient on the entire dataset at once (too heavy for RAM). We split data into batches.</a:t>
            </a:r>
          </a:p>
          <a:p>
            <a:pPr lvl="0"/>
            <a:r>
              <a:rPr lang="en-US" b="1" dirty="0"/>
              <a:t>Iteration:</a:t>
            </a:r>
            <a:r>
              <a:rPr lang="en-US" dirty="0"/>
              <a:t> One update of the model's weights. If we have 1000 rows, and a batch size of 100, one epoch requires 10 iterations.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24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7959-42EF-E7EA-B5B0-E0271BAA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 (The Loop)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D1A94A-C7D0-8ECD-3D87-0D3DD20B77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b="1" dirty="0"/>
                  <a:t>Step 1 (Forward Pass):</a:t>
                </a:r>
                <a:r>
                  <a:rPr lang="en-US" dirty="0"/>
                  <a:t> Use current weights to calculate predictions (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𝑦</m:t>
                        </m:r>
                      </m:e>
                    </m:acc>
                  </m:oMath>
                </a14:m>
                <a:r>
                  <a:rPr lang="en-US" dirty="0"/>
                  <a:t>).</a:t>
                </a:r>
              </a:p>
              <a:p>
                <a:pPr lvl="0"/>
                <a:r>
                  <a:rPr lang="en-US" b="1" dirty="0"/>
                  <a:t>Step 2 (Cost Calculation):</a:t>
                </a:r>
                <a:r>
                  <a:rPr lang="en-US" dirty="0"/>
                  <a:t> Calculate the MSE between predictions and actual targets.</a:t>
                </a:r>
              </a:p>
              <a:p>
                <a:pPr lvl="0"/>
                <a:r>
                  <a:rPr lang="en-US" b="1" dirty="0"/>
                  <a:t>Step 3 (Backward Pass):</a:t>
                </a:r>
                <a:r>
                  <a:rPr lang="en-US" dirty="0"/>
                  <a:t> Calculate the gradients (derivatives) of the cost.</a:t>
                </a:r>
              </a:p>
              <a:p>
                <a:pPr lvl="0"/>
                <a:r>
                  <a:rPr lang="en-US" b="1" dirty="0"/>
                  <a:t>Step 4 (Update):</a:t>
                </a:r>
                <a:r>
                  <a:rPr lang="en-US" dirty="0"/>
                  <a:t> Adjust the weights using Gradient Descent.</a:t>
                </a:r>
              </a:p>
              <a:p>
                <a:pPr lvl="0"/>
                <a:r>
                  <a:rPr lang="en-US" b="1" dirty="0"/>
                  <a:t>Step 5:</a:t>
                </a:r>
                <a:r>
                  <a:rPr lang="en-US" dirty="0"/>
                  <a:t> Repeat for </a:t>
                </a:r>
                <a14:m>
                  <m:oMath xmlns:m="http://schemas.openxmlformats.org/officeDocument/2006/math">
                    <m:r>
                      <a:rPr lang="en-US" i="1"/>
                      <m:t>𝑁</m:t>
                    </m:r>
                  </m:oMath>
                </a14:m>
                <a:r>
                  <a:rPr lang="en-US" dirty="0"/>
                  <a:t>epochs until the error stops decreasing.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D1A94A-C7D0-8ECD-3D87-0D3DD20B77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9495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2C8EA-F4E3-644C-0581-25498029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Linear to Logistic (Looking Ahead)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767875-2659-E937-51B5-CDA8D43473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dirty="0"/>
                  <a:t>Linear Regression predicts continuous numbers (e.g.,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/>
                        </m:ctrlPr>
                      </m:sSupPr>
                      <m:e>
                        <m:r>
                          <a:rPr lang="en-US"/>
                          <m:t>24.5</m:t>
                        </m:r>
                      </m:e>
                      <m:sup>
                        <m:r>
                          <a:rPr lang="en-US"/>
                          <m:t>∘</m:t>
                        </m:r>
                      </m:sup>
                    </m:sSup>
                    <m:r>
                      <a:rPr lang="en-US" i="1"/>
                      <m:t>𝐶</m:t>
                    </m:r>
                  </m:oMath>
                </a14:m>
                <a:r>
                  <a:rPr lang="en-US" dirty="0"/>
                  <a:t>).</a:t>
                </a:r>
              </a:p>
              <a:p>
                <a:pPr lvl="0"/>
                <a:r>
                  <a:rPr lang="en-US" dirty="0"/>
                  <a:t>If we need to classify categories (e.g., Is this email spam? 1 or 0), a straight line fails because it outputs values from </a:t>
                </a:r>
                <a14:m>
                  <m:oMath xmlns:m="http://schemas.openxmlformats.org/officeDocument/2006/math">
                    <m:r>
                      <a:rPr lang="en-US"/>
                      <m:t>−∞</m:t>
                    </m:r>
                  </m:oMath>
                </a14:m>
                <a:r>
                  <a:rPr lang="en-US" dirty="0"/>
                  <a:t>to </a:t>
                </a:r>
                <a14:m>
                  <m:oMath xmlns:m="http://schemas.openxmlformats.org/officeDocument/2006/math">
                    <m:r>
                      <a:rPr lang="en-US"/>
                      <m:t>+∞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0"/>
                <a:r>
                  <a:rPr lang="en-US" b="1" dirty="0"/>
                  <a:t>Next Week:</a:t>
                </a:r>
                <a:r>
                  <a:rPr lang="en-US" dirty="0"/>
                  <a:t> We will bend the straight line into an S-curve using the Sigmoid function to output probabilities between 0 and 1. This is Logistic Regression.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767875-2659-E937-51B5-CDA8D43473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628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1167</Words>
  <Application>Microsoft Office PowerPoint</Application>
  <PresentationFormat>Widescreen</PresentationFormat>
  <Paragraphs>81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Theme</vt:lpstr>
      <vt:lpstr>Introduction to Neural Networks &amp; Machine Learning</vt:lpstr>
      <vt:lpstr>The Core Objective of Machine Learning</vt:lpstr>
      <vt:lpstr>Linear Regression - The Foundation</vt:lpstr>
      <vt:lpstr>The Fundamental Equation</vt:lpstr>
      <vt:lpstr>Understanding Weights (w)</vt:lpstr>
      <vt:lpstr>Understanding Bias (b)</vt:lpstr>
      <vt:lpstr>The Concept of Error (Residuals)</vt:lpstr>
      <vt:lpstr>The Problem with Simple Error</vt:lpstr>
      <vt:lpstr>Mean Squared Error (MSE)</vt:lpstr>
      <vt:lpstr>The Cost Function Landscape</vt:lpstr>
      <vt:lpstr>How to Find the Bottom?</vt:lpstr>
      <vt:lpstr>Gradient Descent - The Concept</vt:lpstr>
      <vt:lpstr>Gradient Descent - The Mathematics</vt:lpstr>
      <vt:lpstr>The Learning Rate (α)</vt:lpstr>
      <vt:lpstr>Epochs and Iterations</vt:lpstr>
      <vt:lpstr>Putting It All Together (The Loop)</vt:lpstr>
      <vt:lpstr>From Linear to Logistic (Looking Ahead)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Алмаз Тургинбеков</dc:creator>
  <cp:lastModifiedBy>Алмаз Тургинбеков</cp:lastModifiedBy>
  <cp:revision>2</cp:revision>
  <dcterms:created xsi:type="dcterms:W3CDTF">2026-09-18T00:45:12Z</dcterms:created>
  <dcterms:modified xsi:type="dcterms:W3CDTF">2026-09-18T01:26:08Z</dcterms:modified>
</cp:coreProperties>
</file>